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274" r:id="rId3"/>
    <p:sldId id="276" r:id="rId4"/>
    <p:sldId id="425" r:id="rId5"/>
    <p:sldId id="426" r:id="rId6"/>
    <p:sldId id="427" r:id="rId7"/>
    <p:sldId id="428" r:id="rId8"/>
    <p:sldId id="429" r:id="rId9"/>
    <p:sldId id="458" r:id="rId10"/>
    <p:sldId id="430" r:id="rId11"/>
    <p:sldId id="431" r:id="rId12"/>
    <p:sldId id="432" r:id="rId13"/>
    <p:sldId id="433" r:id="rId14"/>
    <p:sldId id="434" r:id="rId15"/>
    <p:sldId id="459" r:id="rId16"/>
    <p:sldId id="435" r:id="rId17"/>
    <p:sldId id="436" r:id="rId18"/>
    <p:sldId id="437" r:id="rId19"/>
    <p:sldId id="438" r:id="rId20"/>
    <p:sldId id="439" r:id="rId21"/>
    <p:sldId id="464" r:id="rId22"/>
    <p:sldId id="440" r:id="rId23"/>
    <p:sldId id="441" r:id="rId24"/>
    <p:sldId id="443" r:id="rId25"/>
    <p:sldId id="445" r:id="rId26"/>
    <p:sldId id="446" r:id="rId27"/>
    <p:sldId id="447" r:id="rId28"/>
    <p:sldId id="452" r:id="rId29"/>
    <p:sldId id="465" r:id="rId30"/>
    <p:sldId id="466" r:id="rId31"/>
    <p:sldId id="456" r:id="rId32"/>
    <p:sldId id="460" r:id="rId33"/>
    <p:sldId id="461" r:id="rId34"/>
    <p:sldId id="462" r:id="rId35"/>
    <p:sldId id="463" r:id="rId36"/>
    <p:sldId id="457" r:id="rId37"/>
    <p:sldId id="424" r:id="rId38"/>
    <p:sldId id="419" r:id="rId39"/>
    <p:sldId id="420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BEEDC"/>
    <a:srgbClr val="F0A22E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 autoAdjust="0"/>
    <p:restoredTop sz="91182" autoAdjust="0"/>
  </p:normalViewPr>
  <p:slideViewPr>
    <p:cSldViewPr>
      <p:cViewPr varScale="1">
        <p:scale>
          <a:sx n="65" d="100"/>
          <a:sy n="65" d="100"/>
        </p:scale>
        <p:origin x="546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68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E3C6B-B135-441D-B8EE-ECB6824D8913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DA0E6B-59DF-442B-BA88-5A3C82BDFC1A}">
      <dgm:prSet phldrT="[Text]" custT="1"/>
      <dgm:spPr/>
      <dgm:t>
        <a:bodyPr/>
        <a:lstStyle/>
        <a:p>
          <a:r>
            <a: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Hardware</a:t>
          </a:r>
          <a:endParaRPr 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48F0C80-55C5-4370-85B3-B18EE18BA5E8}" type="parTrans" cxnId="{BEC9DC8F-38D5-4DE1-8463-4F43546CFD19}">
      <dgm:prSet/>
      <dgm:spPr/>
      <dgm:t>
        <a:bodyPr/>
        <a:lstStyle/>
        <a:p>
          <a:endParaRPr lang="en-US"/>
        </a:p>
      </dgm:t>
    </dgm:pt>
    <dgm:pt modelId="{A9CFE564-6AFB-40AA-AF6E-64AA9F665F80}" type="sibTrans" cxnId="{BEC9DC8F-38D5-4DE1-8463-4F43546CFD19}">
      <dgm:prSet/>
      <dgm:spPr/>
      <dgm:t>
        <a:bodyPr/>
        <a:lstStyle/>
        <a:p>
          <a:endParaRPr lang="en-US"/>
        </a:p>
      </dgm:t>
    </dgm:pt>
    <dgm:pt modelId="{04094B01-40DE-41A2-938F-1F3A10119660}">
      <dgm:prSet phldrT="[Text]" custT="1"/>
      <dgm:spPr/>
      <dgm:t>
        <a:bodyPr/>
        <a:lstStyle/>
        <a:p>
          <a:r>
            <a: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OS</a:t>
          </a:r>
          <a:endParaRPr 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33BABC-8DD6-4F38-92B4-ECE1C8A5A625}" type="parTrans" cxnId="{CF40D3E1-00B2-4BB4-AC92-72DEC071D631}">
      <dgm:prSet/>
      <dgm:spPr/>
      <dgm:t>
        <a:bodyPr/>
        <a:lstStyle/>
        <a:p>
          <a:endParaRPr lang="en-US"/>
        </a:p>
      </dgm:t>
    </dgm:pt>
    <dgm:pt modelId="{64DDCC2A-6905-4D7B-8B40-2AE587722B35}" type="sibTrans" cxnId="{CF40D3E1-00B2-4BB4-AC92-72DEC071D631}">
      <dgm:prSet/>
      <dgm:spPr/>
      <dgm:t>
        <a:bodyPr/>
        <a:lstStyle/>
        <a:p>
          <a:endParaRPr lang="en-US"/>
        </a:p>
      </dgm:t>
    </dgm:pt>
    <dgm:pt modelId="{47520850-7C4C-4142-BDCE-1072BF990803}">
      <dgm:prSet phldrT="[Text]" custT="1"/>
      <dgm:spPr/>
      <dgm:t>
        <a:bodyPr/>
        <a:lstStyle/>
        <a:p>
          <a:r>
            <a: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 Server</a:t>
          </a:r>
          <a:endParaRPr 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B0B729-3EFF-4AB7-954B-C1A1C4F7B4E1}" type="parTrans" cxnId="{CE16A3F9-A800-41AA-8395-F66AC16F9012}">
      <dgm:prSet/>
      <dgm:spPr/>
      <dgm:t>
        <a:bodyPr/>
        <a:lstStyle/>
        <a:p>
          <a:endParaRPr lang="en-US"/>
        </a:p>
      </dgm:t>
    </dgm:pt>
    <dgm:pt modelId="{AC578756-AE22-4750-B946-D65993262155}" type="sibTrans" cxnId="{CE16A3F9-A800-41AA-8395-F66AC16F9012}">
      <dgm:prSet/>
      <dgm:spPr/>
      <dgm:t>
        <a:bodyPr/>
        <a:lstStyle/>
        <a:p>
          <a:endParaRPr lang="en-US"/>
        </a:p>
      </dgm:t>
    </dgm:pt>
    <dgm:pt modelId="{B287A34B-020C-448B-83E6-D20319E675A6}">
      <dgm:prSet phldrT="[Text]" custT="1"/>
      <dgm:spPr/>
      <dgm:t>
        <a:bodyPr/>
        <a:lstStyle/>
        <a:p>
          <a:r>
            <a: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Query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BB8750-B54D-466A-B118-FE40F94C7E0C}" type="parTrans" cxnId="{A0A3DF2C-651D-4BC5-A831-D7581E121738}">
      <dgm:prSet/>
      <dgm:spPr/>
      <dgm:t>
        <a:bodyPr/>
        <a:lstStyle/>
        <a:p>
          <a:endParaRPr lang="en-US"/>
        </a:p>
      </dgm:t>
    </dgm:pt>
    <dgm:pt modelId="{03B0993F-83B5-4026-811C-F73B9705A328}" type="sibTrans" cxnId="{A0A3DF2C-651D-4BC5-A831-D7581E121738}">
      <dgm:prSet/>
      <dgm:spPr/>
      <dgm:t>
        <a:bodyPr/>
        <a:lstStyle/>
        <a:p>
          <a:endParaRPr lang="en-US"/>
        </a:p>
      </dgm:t>
    </dgm:pt>
    <dgm:pt modelId="{DAC1ED10-3F03-4183-8012-7ACE95647024}" type="pres">
      <dgm:prSet presAssocID="{326E3C6B-B135-441D-B8EE-ECB6824D8913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F208A7-9D77-4F37-A0CA-7A96C6CD67D7}" type="pres">
      <dgm:prSet presAssocID="{326E3C6B-B135-441D-B8EE-ECB6824D8913}" presName="comp1" presStyleCnt="0"/>
      <dgm:spPr/>
    </dgm:pt>
    <dgm:pt modelId="{AF650232-D6E7-4DAE-8AD3-3ACB364338A6}" type="pres">
      <dgm:prSet presAssocID="{326E3C6B-B135-441D-B8EE-ECB6824D8913}" presName="circle1" presStyleLbl="node1" presStyleIdx="0" presStyleCnt="4" custScaleX="128031"/>
      <dgm:spPr/>
      <dgm:t>
        <a:bodyPr/>
        <a:lstStyle/>
        <a:p>
          <a:endParaRPr lang="en-US"/>
        </a:p>
      </dgm:t>
    </dgm:pt>
    <dgm:pt modelId="{97A653FA-CF73-498E-8AA6-29991313944E}" type="pres">
      <dgm:prSet presAssocID="{326E3C6B-B135-441D-B8EE-ECB6824D8913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C068A-EC9A-43B4-AE8C-D3B4AEE34263}" type="pres">
      <dgm:prSet presAssocID="{326E3C6B-B135-441D-B8EE-ECB6824D8913}" presName="comp2" presStyleCnt="0"/>
      <dgm:spPr/>
    </dgm:pt>
    <dgm:pt modelId="{63B2BC6C-728D-433C-85C9-2226479F0352}" type="pres">
      <dgm:prSet presAssocID="{326E3C6B-B135-441D-B8EE-ECB6824D8913}" presName="circle2" presStyleLbl="node1" presStyleIdx="1" presStyleCnt="4"/>
      <dgm:spPr/>
      <dgm:t>
        <a:bodyPr/>
        <a:lstStyle/>
        <a:p>
          <a:endParaRPr lang="en-US"/>
        </a:p>
      </dgm:t>
    </dgm:pt>
    <dgm:pt modelId="{85535AF2-0B34-4AEC-9C61-6F78A5BE0B56}" type="pres">
      <dgm:prSet presAssocID="{326E3C6B-B135-441D-B8EE-ECB6824D8913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3A220-E410-4D20-B132-0F7146714EAF}" type="pres">
      <dgm:prSet presAssocID="{326E3C6B-B135-441D-B8EE-ECB6824D8913}" presName="comp3" presStyleCnt="0"/>
      <dgm:spPr/>
    </dgm:pt>
    <dgm:pt modelId="{6BD45DC1-782A-4A51-A793-D8FF6E778279}" type="pres">
      <dgm:prSet presAssocID="{326E3C6B-B135-441D-B8EE-ECB6824D8913}" presName="circle3" presStyleLbl="node1" presStyleIdx="2" presStyleCnt="4"/>
      <dgm:spPr/>
      <dgm:t>
        <a:bodyPr/>
        <a:lstStyle/>
        <a:p>
          <a:endParaRPr lang="en-US"/>
        </a:p>
      </dgm:t>
    </dgm:pt>
    <dgm:pt modelId="{49A9096A-7040-48FC-8A53-C0C1C6B2586C}" type="pres">
      <dgm:prSet presAssocID="{326E3C6B-B135-441D-B8EE-ECB6824D8913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E8B58-D4B8-4E8F-BA5D-18121173AE31}" type="pres">
      <dgm:prSet presAssocID="{326E3C6B-B135-441D-B8EE-ECB6824D8913}" presName="comp4" presStyleCnt="0"/>
      <dgm:spPr/>
    </dgm:pt>
    <dgm:pt modelId="{67707A50-EEF2-434E-A736-A37AF4E2A4B9}" type="pres">
      <dgm:prSet presAssocID="{326E3C6B-B135-441D-B8EE-ECB6824D8913}" presName="circle4" presStyleLbl="node1" presStyleIdx="3" presStyleCnt="4"/>
      <dgm:spPr/>
      <dgm:t>
        <a:bodyPr/>
        <a:lstStyle/>
        <a:p>
          <a:endParaRPr lang="en-US"/>
        </a:p>
      </dgm:t>
    </dgm:pt>
    <dgm:pt modelId="{1E018CFF-39B8-4610-AE08-4F5E0DF8E9C6}" type="pres">
      <dgm:prSet presAssocID="{326E3C6B-B135-441D-B8EE-ECB6824D8913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A3DF2C-651D-4BC5-A831-D7581E121738}" srcId="{326E3C6B-B135-441D-B8EE-ECB6824D8913}" destId="{B287A34B-020C-448B-83E6-D20319E675A6}" srcOrd="3" destOrd="0" parTransId="{57BB8750-B54D-466A-B118-FE40F94C7E0C}" sibTransId="{03B0993F-83B5-4026-811C-F73B9705A328}"/>
    <dgm:cxn modelId="{AABA66DF-60E8-4A16-B317-8A3F4197F0D2}" type="presOf" srcId="{B287A34B-020C-448B-83E6-D20319E675A6}" destId="{1E018CFF-39B8-4610-AE08-4F5E0DF8E9C6}" srcOrd="1" destOrd="0" presId="urn:microsoft.com/office/officeart/2005/8/layout/venn2"/>
    <dgm:cxn modelId="{E4425AA3-83B9-4FEA-91A0-4EBFB322C8A8}" type="presOf" srcId="{04094B01-40DE-41A2-938F-1F3A10119660}" destId="{85535AF2-0B34-4AEC-9C61-6F78A5BE0B56}" srcOrd="1" destOrd="0" presId="urn:microsoft.com/office/officeart/2005/8/layout/venn2"/>
    <dgm:cxn modelId="{BEC9DC8F-38D5-4DE1-8463-4F43546CFD19}" srcId="{326E3C6B-B135-441D-B8EE-ECB6824D8913}" destId="{46DA0E6B-59DF-442B-BA88-5A3C82BDFC1A}" srcOrd="0" destOrd="0" parTransId="{F48F0C80-55C5-4370-85B3-B18EE18BA5E8}" sibTransId="{A9CFE564-6AFB-40AA-AF6E-64AA9F665F80}"/>
    <dgm:cxn modelId="{12B5ED55-F3C1-4342-A287-648C33D8352B}" type="presOf" srcId="{326E3C6B-B135-441D-B8EE-ECB6824D8913}" destId="{DAC1ED10-3F03-4183-8012-7ACE95647024}" srcOrd="0" destOrd="0" presId="urn:microsoft.com/office/officeart/2005/8/layout/venn2"/>
    <dgm:cxn modelId="{D4D2D1B5-7BEB-4AB6-8888-CD8B221EE562}" type="presOf" srcId="{46DA0E6B-59DF-442B-BA88-5A3C82BDFC1A}" destId="{97A653FA-CF73-498E-8AA6-29991313944E}" srcOrd="1" destOrd="0" presId="urn:microsoft.com/office/officeart/2005/8/layout/venn2"/>
    <dgm:cxn modelId="{D60CC517-B6BD-461E-A07C-8DC355C65D5C}" type="presOf" srcId="{46DA0E6B-59DF-442B-BA88-5A3C82BDFC1A}" destId="{AF650232-D6E7-4DAE-8AD3-3ACB364338A6}" srcOrd="0" destOrd="0" presId="urn:microsoft.com/office/officeart/2005/8/layout/venn2"/>
    <dgm:cxn modelId="{1CF68F48-B122-4DCC-BD94-7E7AEECB3338}" type="presOf" srcId="{04094B01-40DE-41A2-938F-1F3A10119660}" destId="{63B2BC6C-728D-433C-85C9-2226479F0352}" srcOrd="0" destOrd="0" presId="urn:microsoft.com/office/officeart/2005/8/layout/venn2"/>
    <dgm:cxn modelId="{15CE1267-3495-4F83-ABE0-9459953D56CF}" type="presOf" srcId="{B287A34B-020C-448B-83E6-D20319E675A6}" destId="{67707A50-EEF2-434E-A736-A37AF4E2A4B9}" srcOrd="0" destOrd="0" presId="urn:microsoft.com/office/officeart/2005/8/layout/venn2"/>
    <dgm:cxn modelId="{80B82206-9A38-4842-846C-D588C417EDF4}" type="presOf" srcId="{47520850-7C4C-4142-BDCE-1072BF990803}" destId="{6BD45DC1-782A-4A51-A793-D8FF6E778279}" srcOrd="0" destOrd="0" presId="urn:microsoft.com/office/officeart/2005/8/layout/venn2"/>
    <dgm:cxn modelId="{CF40D3E1-00B2-4BB4-AC92-72DEC071D631}" srcId="{326E3C6B-B135-441D-B8EE-ECB6824D8913}" destId="{04094B01-40DE-41A2-938F-1F3A10119660}" srcOrd="1" destOrd="0" parTransId="{7F33BABC-8DD6-4F38-92B4-ECE1C8A5A625}" sibTransId="{64DDCC2A-6905-4D7B-8B40-2AE587722B35}"/>
    <dgm:cxn modelId="{36E8E786-3A15-4FD8-A6D8-62CE7D9773BA}" type="presOf" srcId="{47520850-7C4C-4142-BDCE-1072BF990803}" destId="{49A9096A-7040-48FC-8A53-C0C1C6B2586C}" srcOrd="1" destOrd="0" presId="urn:microsoft.com/office/officeart/2005/8/layout/venn2"/>
    <dgm:cxn modelId="{CE16A3F9-A800-41AA-8395-F66AC16F9012}" srcId="{326E3C6B-B135-441D-B8EE-ECB6824D8913}" destId="{47520850-7C4C-4142-BDCE-1072BF990803}" srcOrd="2" destOrd="0" parTransId="{D7B0B729-3EFF-4AB7-954B-C1A1C4F7B4E1}" sibTransId="{AC578756-AE22-4750-B946-D65993262155}"/>
    <dgm:cxn modelId="{80518894-2AA9-4297-9C5F-5520C537A871}" type="presParOf" srcId="{DAC1ED10-3F03-4183-8012-7ACE95647024}" destId="{28F208A7-9D77-4F37-A0CA-7A96C6CD67D7}" srcOrd="0" destOrd="0" presId="urn:microsoft.com/office/officeart/2005/8/layout/venn2"/>
    <dgm:cxn modelId="{872C1BFD-DF21-4A4D-B39A-3B0794536D6A}" type="presParOf" srcId="{28F208A7-9D77-4F37-A0CA-7A96C6CD67D7}" destId="{AF650232-D6E7-4DAE-8AD3-3ACB364338A6}" srcOrd="0" destOrd="0" presId="urn:microsoft.com/office/officeart/2005/8/layout/venn2"/>
    <dgm:cxn modelId="{9002162F-0DBC-46DB-B4F5-38F46925356D}" type="presParOf" srcId="{28F208A7-9D77-4F37-A0CA-7A96C6CD67D7}" destId="{97A653FA-CF73-498E-8AA6-29991313944E}" srcOrd="1" destOrd="0" presId="urn:microsoft.com/office/officeart/2005/8/layout/venn2"/>
    <dgm:cxn modelId="{EA5F14E0-A4EB-43E2-9354-EDE36C4A9B37}" type="presParOf" srcId="{DAC1ED10-3F03-4183-8012-7ACE95647024}" destId="{890C068A-EC9A-43B4-AE8C-D3B4AEE34263}" srcOrd="1" destOrd="0" presId="urn:microsoft.com/office/officeart/2005/8/layout/venn2"/>
    <dgm:cxn modelId="{491ACE75-7542-4BC8-B00B-F39149CC85AB}" type="presParOf" srcId="{890C068A-EC9A-43B4-AE8C-D3B4AEE34263}" destId="{63B2BC6C-728D-433C-85C9-2226479F0352}" srcOrd="0" destOrd="0" presId="urn:microsoft.com/office/officeart/2005/8/layout/venn2"/>
    <dgm:cxn modelId="{E0671DA9-B995-4150-AA94-221BBD939B30}" type="presParOf" srcId="{890C068A-EC9A-43B4-AE8C-D3B4AEE34263}" destId="{85535AF2-0B34-4AEC-9C61-6F78A5BE0B56}" srcOrd="1" destOrd="0" presId="urn:microsoft.com/office/officeart/2005/8/layout/venn2"/>
    <dgm:cxn modelId="{2CEB938B-57C1-4A2B-8743-F44BA679F1F5}" type="presParOf" srcId="{DAC1ED10-3F03-4183-8012-7ACE95647024}" destId="{3013A220-E410-4D20-B132-0F7146714EAF}" srcOrd="2" destOrd="0" presId="urn:microsoft.com/office/officeart/2005/8/layout/venn2"/>
    <dgm:cxn modelId="{9AA17B8B-016B-418D-B84B-6BD7AD6EA640}" type="presParOf" srcId="{3013A220-E410-4D20-B132-0F7146714EAF}" destId="{6BD45DC1-782A-4A51-A793-D8FF6E778279}" srcOrd="0" destOrd="0" presId="urn:microsoft.com/office/officeart/2005/8/layout/venn2"/>
    <dgm:cxn modelId="{070092CA-27BD-445E-ABA0-82D66FE89F1A}" type="presParOf" srcId="{3013A220-E410-4D20-B132-0F7146714EAF}" destId="{49A9096A-7040-48FC-8A53-C0C1C6B2586C}" srcOrd="1" destOrd="0" presId="urn:microsoft.com/office/officeart/2005/8/layout/venn2"/>
    <dgm:cxn modelId="{B69320DD-0506-4388-977A-49E840E1C01B}" type="presParOf" srcId="{DAC1ED10-3F03-4183-8012-7ACE95647024}" destId="{5D1E8B58-D4B8-4E8F-BA5D-18121173AE31}" srcOrd="3" destOrd="0" presId="urn:microsoft.com/office/officeart/2005/8/layout/venn2"/>
    <dgm:cxn modelId="{2AD64774-71AE-415F-B395-327EFED487DA}" type="presParOf" srcId="{5D1E8B58-D4B8-4E8F-BA5D-18121173AE31}" destId="{67707A50-EEF2-434E-A736-A37AF4E2A4B9}" srcOrd="0" destOrd="0" presId="urn:microsoft.com/office/officeart/2005/8/layout/venn2"/>
    <dgm:cxn modelId="{EB4EA7B3-31DE-4D96-A58A-7E2BF587FD80}" type="presParOf" srcId="{5D1E8B58-D4B8-4E8F-BA5D-18121173AE31}" destId="{1E018CFF-39B8-4610-AE08-4F5E0DF8E9C6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50232-D6E7-4DAE-8AD3-3ACB364338A6}">
      <dsp:nvSpPr>
        <dsp:cNvPr id="0" name=""/>
        <dsp:cNvSpPr/>
      </dsp:nvSpPr>
      <dsp:spPr>
        <a:xfrm>
          <a:off x="2665422" y="0"/>
          <a:ext cx="6935767" cy="54172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Hardware</a:t>
          </a:r>
          <a:endParaRPr lang="en-US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63686" y="270862"/>
        <a:ext cx="1939240" cy="812588"/>
      </dsp:txXfrm>
    </dsp:sp>
    <dsp:sp modelId="{63B2BC6C-728D-433C-85C9-2226479F0352}">
      <dsp:nvSpPr>
        <dsp:cNvPr id="0" name=""/>
        <dsp:cNvSpPr/>
      </dsp:nvSpPr>
      <dsp:spPr>
        <a:xfrm>
          <a:off x="3966404" y="1083451"/>
          <a:ext cx="4333804" cy="4333804"/>
        </a:xfrm>
        <a:prstGeom prst="ellipse">
          <a:avLst/>
        </a:prstGeom>
        <a:solidFill>
          <a:schemeClr val="accent5">
            <a:hueOff val="-279955"/>
            <a:satOff val="15216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OS</a:t>
          </a:r>
          <a:endParaRPr lang="en-US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75974" y="1343479"/>
        <a:ext cx="1514664" cy="780084"/>
      </dsp:txXfrm>
    </dsp:sp>
    <dsp:sp modelId="{6BD45DC1-782A-4A51-A793-D8FF6E778279}">
      <dsp:nvSpPr>
        <dsp:cNvPr id="0" name=""/>
        <dsp:cNvSpPr/>
      </dsp:nvSpPr>
      <dsp:spPr>
        <a:xfrm>
          <a:off x="4508129" y="2166902"/>
          <a:ext cx="3250353" cy="3250353"/>
        </a:xfrm>
        <a:prstGeom prst="ellipse">
          <a:avLst/>
        </a:prstGeom>
        <a:solidFill>
          <a:schemeClr val="accent5">
            <a:hueOff val="-559910"/>
            <a:satOff val="30431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 Server</a:t>
          </a:r>
          <a:endParaRPr lang="en-US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75974" y="2410678"/>
        <a:ext cx="1514664" cy="731329"/>
      </dsp:txXfrm>
    </dsp:sp>
    <dsp:sp modelId="{67707A50-EEF2-434E-A736-A37AF4E2A4B9}">
      <dsp:nvSpPr>
        <dsp:cNvPr id="0" name=""/>
        <dsp:cNvSpPr/>
      </dsp:nvSpPr>
      <dsp:spPr>
        <a:xfrm>
          <a:off x="5049855" y="3250353"/>
          <a:ext cx="2166902" cy="2166902"/>
        </a:xfrm>
        <a:prstGeom prst="ellipse">
          <a:avLst/>
        </a:prstGeom>
        <a:solidFill>
          <a:schemeClr val="accent5">
            <a:hueOff val="-839865"/>
            <a:satOff val="45647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Query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67190" y="3792079"/>
        <a:ext cx="1532231" cy="1083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23-Feb-2015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23-Feb-2015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How to get</a:t>
            </a:r>
            <a:r>
              <a:rPr lang="en-US" baseline="0" dirty="0" smtClean="0"/>
              <a:t> the execution plan</a:t>
            </a:r>
          </a:p>
          <a:p>
            <a:r>
              <a:rPr lang="en-US" baseline="0" dirty="0" smtClean="0"/>
              <a:t>-- Estimated</a:t>
            </a:r>
          </a:p>
          <a:p>
            <a:r>
              <a:rPr lang="en-US" baseline="0" dirty="0" smtClean="0"/>
              <a:t>-- Actual</a:t>
            </a:r>
          </a:p>
          <a:p>
            <a:r>
              <a:rPr lang="en-US" baseline="0" dirty="0" smtClean="0"/>
              <a:t>-- How to save the plan with </a:t>
            </a:r>
            <a:r>
              <a:rPr lang="en-US" baseline="0" dirty="0" err="1" smtClean="0"/>
              <a:t>sqlsentry</a:t>
            </a:r>
            <a:r>
              <a:rPr lang="en-US" baseline="0" dirty="0" smtClean="0"/>
              <a:t> plan explorer</a:t>
            </a:r>
          </a:p>
          <a:p>
            <a:r>
              <a:rPr lang="en-US" baseline="0" dirty="0" smtClean="0"/>
              <a:t>-- All 2.0 scripts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0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51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CA8945-FAD0-4CE3-9745-B4661830AD63}" type="slidenum">
              <a:rPr lang="en-US"/>
              <a:pPr/>
              <a:t>24</a:t>
            </a:fld>
            <a:endParaRPr lang="en-US"/>
          </a:p>
        </p:txBody>
      </p:sp>
      <p:sp>
        <p:nvSpPr>
          <p:cNvPr id="4208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88" y="744538"/>
            <a:ext cx="6615112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08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212" y="4715153"/>
            <a:ext cx="4890665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-"/>
            </a:pPr>
            <a:r>
              <a:rPr lang="en-US"/>
              <a:t>Any time you rebuild the clustered index, you also automatically rebuild all non-clustered indexes on the table.</a:t>
            </a:r>
          </a:p>
        </p:txBody>
      </p:sp>
    </p:spTree>
    <p:extLst>
      <p:ext uri="{BB962C8B-B14F-4D97-AF65-F5344CB8AC3E}">
        <p14:creationId xmlns:p14="http://schemas.microsoft.com/office/powerpoint/2010/main" val="349814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2535C2-DAF8-4095-9A6D-E3C164FA90C2}" type="slidenum">
              <a:rPr lang="en-US"/>
              <a:pPr/>
              <a:t>25</a:t>
            </a:fld>
            <a:endParaRPr lang="en-US"/>
          </a:p>
        </p:txBody>
      </p:sp>
      <p:sp>
        <p:nvSpPr>
          <p:cNvPr id="4126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88" y="744538"/>
            <a:ext cx="6615112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26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212" y="4715153"/>
            <a:ext cx="4890665" cy="44669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Can set FILL FACTOR at a server level or specify with each clustered index.</a:t>
            </a:r>
          </a:p>
          <a:p>
            <a:pPr>
              <a:buFontTx/>
              <a:buChar char="-"/>
            </a:pPr>
            <a:r>
              <a:rPr lang="en-US" dirty="0"/>
              <a:t>A good rule of thumb setting is 75-80%</a:t>
            </a:r>
          </a:p>
          <a:p>
            <a:pPr>
              <a:buFontTx/>
              <a:buChar char="-"/>
            </a:pPr>
            <a:r>
              <a:rPr lang="en-US" dirty="0"/>
              <a:t>Should not set at the server level since some tables perform worse with fill factor of less than 100%.</a:t>
            </a:r>
          </a:p>
          <a:p>
            <a:pPr>
              <a:buFontTx/>
              <a:buChar char="-"/>
            </a:pPr>
            <a:r>
              <a:rPr lang="en-US" dirty="0"/>
              <a:t>Naturally, this option strongly affects the amount of space that a table and its indexes will consume.  However, disk is cheap!</a:t>
            </a:r>
          </a:p>
        </p:txBody>
      </p:sp>
    </p:spTree>
    <p:extLst>
      <p:ext uri="{BB962C8B-B14F-4D97-AF65-F5344CB8AC3E}">
        <p14:creationId xmlns:p14="http://schemas.microsoft.com/office/powerpoint/2010/main" val="3230681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Database Instance</a:t>
            </a:r>
            <a:r>
              <a:rPr lang="en-US" baseline="0" dirty="0" smtClean="0"/>
              <a:t> – Fill Factor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All 3.0 demos + 4.0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5BABF-386E-40ED-8CAA-D74F9B9D14F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59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5BABF-386E-40ED-8CAA-D74F9B9D14F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459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99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partitioning?</a:t>
            </a:r>
          </a:p>
          <a:p>
            <a:r>
              <a:rPr lang="en-US" dirty="0" smtClean="0"/>
              <a:t>-- columnstore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-- troubleshooting approach! - </a:t>
            </a:r>
            <a:r>
              <a:rPr lang="en-US" baseline="0" dirty="0" err="1" smtClean="0"/>
              <a:t>baselining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Drive will always have 6 GB page file in the new operating systems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1.5x the memory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3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59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N+1</a:t>
            </a:r>
            <a:r>
              <a:rPr lang="en-US" baseline="0" dirty="0" smtClean="0"/>
              <a:t> = ORMs generating selects for every ID like in a loop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1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Instance level configurations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Memory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CPU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Compress Backup</a:t>
            </a:r>
            <a:r>
              <a:rPr lang="bg-BG" baseline="0" dirty="0" smtClean="0"/>
              <a:t> 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smtClean="0"/>
              <a:t>Optimize for ad hoc workloads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Max Degree of parallelism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Cost Threshold for Parallelism</a:t>
            </a:r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Database Configurations 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Size 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Growth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Options – Auto Options</a:t>
            </a:r>
          </a:p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VLFs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Create a new DB – large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Instant File initialization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Tools to monitor general performance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Profiler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Extended Events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6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Някъде</a:t>
            </a:r>
            <a:r>
              <a:rPr lang="bg-BG" baseline="0" dirty="0" smtClean="0"/>
              <a:t> </a:t>
            </a:r>
            <a:r>
              <a:rPr lang="en-US" baseline="0" dirty="0" err="1" smtClean="0"/>
              <a:t>SQLSentry</a:t>
            </a:r>
            <a:r>
              <a:rPr lang="en-US" baseline="0" dirty="0" smtClean="0"/>
              <a:t>…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9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Estimated plans use</a:t>
            </a:r>
            <a:r>
              <a:rPr lang="en-US" baseline="0" dirty="0" smtClean="0"/>
              <a:t> stats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stats change (20% update) – new objects are created / schema is changed / indexes are rebuild – plan can be different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1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Hash</a:t>
            </a:r>
            <a:r>
              <a:rPr lang="en-US" baseline="0" dirty="0" smtClean="0"/>
              <a:t> Join is a blocking operator in comparison with the other joins (small table)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0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23-Feb-2015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1528" y="6286904"/>
            <a:ext cx="1134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23-Feb-2015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992" y="6286904"/>
            <a:ext cx="42038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178" y="6286904"/>
            <a:ext cx="7034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5248" y="1299672"/>
            <a:ext cx="11579384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6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23-Feb-2015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9.png"/><Relationship Id="rId3" Type="http://schemas.openxmlformats.org/officeDocument/2006/relationships/hyperlink" Target="https://softuni.bg/courses/databases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jpeg"/><Relationship Id="rId15" Type="http://schemas.openxmlformats.org/officeDocument/2006/relationships/image" Target="../media/image60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softwaregroup-bg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122428"/>
            <a:ext cx="63917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Database Performance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2285999"/>
            <a:ext cx="8220541" cy="128090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DB </a:t>
            </a:r>
            <a:r>
              <a:rPr lang="en-US" dirty="0" smtClean="0"/>
              <a:t>for Developers: Execution Plans, Indices, Partitioning, Troubleshooting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Boris Hristov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www.organisationscience.com/styled-6/files/dt-improved-performanc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4114800"/>
            <a:ext cx="3255480" cy="2168965"/>
          </a:xfrm>
          <a:prstGeom prst="roundRect">
            <a:avLst>
              <a:gd name="adj" fmla="val 238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3837151"/>
            <a:ext cx="1206148" cy="12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geekknowhow.com/custom/spee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90" y="4503604"/>
            <a:ext cx="3065972" cy="1780161"/>
          </a:xfrm>
          <a:prstGeom prst="roundRect">
            <a:avLst>
              <a:gd name="adj" fmla="val 50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 rot="20983918">
            <a:off x="5938970" y="4784398"/>
            <a:ext cx="2738077" cy="1276816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SQL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Execution Plans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definition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query execution plan</a:t>
            </a:r>
            <a:r>
              <a:rPr lang="en-US" dirty="0" smtClean="0"/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US" i="1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Two </a:t>
            </a:r>
            <a:r>
              <a:rPr lang="en-US" dirty="0" smtClean="0"/>
              <a:t>types of </a:t>
            </a:r>
            <a:r>
              <a:rPr lang="en-US" dirty="0" smtClean="0"/>
              <a:t>execution plans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Estimated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Actual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What plan will be chosen depend on numerous factors!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Plans are also cached for reuse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28636" y="2028555"/>
            <a:ext cx="11128376" cy="827151"/>
          </a:xfrm>
          <a:prstGeom prst="roundRect">
            <a:avLst>
              <a:gd name="adj" fmla="val 7906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the Query Optimizer decides to execute your query</a:t>
            </a:r>
            <a:endParaRPr lang="bg-BG" sz="3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6629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Consider the following SQL query: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>
              <a:spcBef>
                <a:spcPts val="2400"/>
              </a:spcBef>
            </a:pPr>
            <a:r>
              <a:rPr lang="en-US" sz="3000" dirty="0"/>
              <a:t>Its execution plan might be as follows: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800" b="1" dirty="0">
                <a:solidFill>
                  <a:srgbClr val="F3BE60"/>
                </a:solidFill>
              </a:rPr>
              <a:t>Read execution plans from </a:t>
            </a:r>
            <a:r>
              <a:rPr lang="en-US" sz="2800" b="1" dirty="0" smtClean="0">
                <a:solidFill>
                  <a:srgbClr val="F3BE60"/>
                </a:solidFill>
              </a:rPr>
              <a:t>right to left and top to bottom!</a:t>
            </a:r>
            <a:endParaRPr lang="en-US" sz="2800" b="1" dirty="0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Plan: Example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94" y="4221089"/>
            <a:ext cx="6515100" cy="1762125"/>
          </a:xfrm>
          <a:prstGeom prst="roundRect">
            <a:avLst>
              <a:gd name="adj" fmla="val 153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43036" y="1779088"/>
            <a:ext cx="929957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SELECT c.CustomerID, soh.SalesOrderID, soh.OrderDate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FROM Sales.Customer c JOIN Sales.SalesOrderHeader soh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ON c.CustomerID = soh.CustomerID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WHERE soh.OrderDate &gt; '20040101'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ORDER BY soh.OrderDate DESC</a:t>
            </a:r>
            <a:endParaRPr lang="bg-BG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1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Clustered Index Scan </a:t>
            </a:r>
            <a:r>
              <a:rPr lang="en-US" dirty="0"/>
              <a:t>– O(n) operation </a:t>
            </a:r>
          </a:p>
          <a:p>
            <a:pPr lvl="1"/>
            <a:r>
              <a:rPr lang="en-US" sz="2800" dirty="0"/>
              <a:t>Walks through the B-Tree clustered index</a:t>
            </a:r>
          </a:p>
          <a:p>
            <a:pPr lvl="1"/>
            <a:r>
              <a:rPr lang="en-US" sz="2800" dirty="0"/>
              <a:t>The data is sorted by the clustered-index key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Index Scan </a:t>
            </a:r>
            <a:r>
              <a:rPr lang="en-US" dirty="0"/>
              <a:t>– O(n) operation</a:t>
            </a:r>
          </a:p>
          <a:p>
            <a:pPr lvl="1"/>
            <a:r>
              <a:rPr lang="en-US" sz="2800" dirty="0"/>
              <a:t>Walks through the B-Tree index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Index Seek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–</a:t>
            </a:r>
            <a:r>
              <a:rPr lang="en-US" dirty="0"/>
              <a:t> O(log(n)) operation</a:t>
            </a:r>
            <a:endParaRPr lang="bg-BG" dirty="0"/>
          </a:p>
          <a:p>
            <a:pPr lvl="1"/>
            <a:r>
              <a:rPr lang="en-US" dirty="0" smtClean="0"/>
              <a:t>Similar performance like</a:t>
            </a:r>
            <a:r>
              <a:rPr lang="bg-BG" dirty="0" smtClean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Clustered Index Seek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 Lookup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–</a:t>
            </a:r>
            <a:r>
              <a:rPr lang="en-US" dirty="0"/>
              <a:t> O(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) operation</a:t>
            </a:r>
            <a:endParaRPr lang="bg-BG" dirty="0"/>
          </a:p>
          <a:p>
            <a:pPr lvl="1"/>
            <a:r>
              <a:rPr lang="en-US" dirty="0" smtClean="0"/>
              <a:t>Finds a table record by its ID (read a record)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03" y="1719016"/>
            <a:ext cx="2464267" cy="71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03" y="3229345"/>
            <a:ext cx="2464267" cy="6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04" y="4434804"/>
            <a:ext cx="2464267" cy="59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03" y="5644802"/>
            <a:ext cx="2464267" cy="67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6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Nested Loops </a:t>
            </a:r>
            <a:r>
              <a:rPr lang="en-US" dirty="0"/>
              <a:t>– O (n*m) operation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Nested “for each row…” operation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Merge Join </a:t>
            </a:r>
            <a:r>
              <a:rPr lang="en-US" dirty="0"/>
              <a:t>– O (n + m) operation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Scans both sides of join in parallel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Ideal for large range scans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No sort is required when both columns are indexed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Hash Join </a:t>
            </a:r>
            <a:r>
              <a:rPr lang="en-US" dirty="0"/>
              <a:t>– O (n + m) operation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“Hashes” the join column/s from one side of join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“Probes” with the other side (the larger)</a:t>
            </a:r>
          </a:p>
        </p:txBody>
      </p:sp>
      <p:pic>
        <p:nvPicPr>
          <p:cNvPr id="4" name="Picture 18" descr="NestedLoopJoin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403822"/>
            <a:ext cx="1380714" cy="9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9" descr="MergeJoin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267519"/>
            <a:ext cx="1380714" cy="107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" descr="HashJoin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5334000"/>
            <a:ext cx="1380714" cy="110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9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Sentry Plan Explorer (</a:t>
            </a:r>
            <a:r>
              <a:rPr lang="en-US" dirty="0" smtClean="0"/>
              <a:t>Free Tool)</a:t>
            </a:r>
            <a:endParaRPr lang="en-US" dirty="0"/>
          </a:p>
        </p:txBody>
      </p:sp>
      <p:pic>
        <p:nvPicPr>
          <p:cNvPr id="6" name="Picture 5" descr="UhPW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082223"/>
            <a:ext cx="9066214" cy="54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0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60491"/>
            <a:ext cx="7924800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Query Execution Plans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8341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594751" y="609600"/>
            <a:ext cx="6852462" cy="4177696"/>
            <a:chOff x="1532675" y="888967"/>
            <a:chExt cx="5931787" cy="3747103"/>
          </a:xfrm>
        </p:grpSpPr>
        <p:pic>
          <p:nvPicPr>
            <p:cNvPr id="8196" name="Picture 4" descr="http://www.codeproject.com/KB/database/Improve_Queries_Part_2/ExecutionPlan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96752"/>
              <a:ext cx="5162550" cy="241935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codeproject.com/KB/database/RefactorTSQLs/QueryPlanOpera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47">
              <a:off x="1532675" y="1896088"/>
              <a:ext cx="2117229" cy="23810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RightFacing"/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http://cdn1.iconfinder.com/data/icons/database/PNG/512/Database_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661" y="2996952"/>
              <a:ext cx="1564432" cy="15644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http://t1.gstatic.com/images?q=tbn:ANd9GcQjANAspdOiwaNifKlQJd6alQxxKp1YxqHiCH1P84Pzv8_IzYDAmdYfQzNNuQ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970">
              <a:off x="5436096" y="3232707"/>
              <a:ext cx="2003902" cy="1328675"/>
            </a:xfrm>
            <a:prstGeom prst="plaque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http://icons.iconarchive.com/icons/walrick/openphone/256/Clock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2083">
              <a:off x="6512450" y="888967"/>
              <a:ext cx="952012" cy="952012"/>
            </a:xfrm>
            <a:prstGeom prst="rect">
              <a:avLst/>
            </a:prstGeom>
            <a:noFill/>
            <a:effectLst>
              <a:glow rad="25400">
                <a:schemeClr val="accent5">
                  <a:lumMod val="20000"/>
                  <a:lumOff val="80000"/>
                  <a:alpha val="2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8" name="Picture 16" descr="http://cdn1.iconfinder.com/data/icons/dellixmas-png/PNG/256/001_search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9013">
              <a:off x="4036868" y="3432113"/>
              <a:ext cx="1203957" cy="120395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276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724400"/>
            <a:ext cx="7924800" cy="936105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Table Indexes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9012" y="5660504"/>
            <a:ext cx="10210800" cy="719034"/>
          </a:xfrm>
        </p:spPr>
        <p:txBody>
          <a:bodyPr/>
          <a:lstStyle/>
          <a:p>
            <a:r>
              <a:rPr lang="en-US" dirty="0" smtClean="0"/>
              <a:t>Clustered and </a:t>
            </a:r>
            <a:r>
              <a:rPr lang="en-US" smtClean="0"/>
              <a:t>Non-Clustered </a:t>
            </a:r>
            <a:r>
              <a:rPr lang="en-US" smtClean="0"/>
              <a:t>Indexes</a:t>
            </a:r>
            <a:endParaRPr lang="en-US" dirty="0"/>
          </a:p>
        </p:txBody>
      </p:sp>
      <p:pic>
        <p:nvPicPr>
          <p:cNvPr id="7170" name="Picture 2" descr="http://www.buchanindustries.com/img/mtindexes/mt-index-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96" y="1107837"/>
            <a:ext cx="4462264" cy="3390690"/>
          </a:xfrm>
          <a:prstGeom prst="roundRect">
            <a:avLst>
              <a:gd name="adj" fmla="val 465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1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250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Indexes</a:t>
            </a:r>
            <a:r>
              <a:rPr lang="en-US" dirty="0" smtClean="0"/>
              <a:t> </a:t>
            </a:r>
            <a:r>
              <a:rPr lang="en-US" dirty="0"/>
              <a:t>speed up searching of values in a certain column or group of </a:t>
            </a:r>
            <a:r>
              <a:rPr lang="en-US" dirty="0" smtClean="0"/>
              <a:t>columns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Provide </a:t>
            </a:r>
            <a:r>
              <a:rPr lang="en-US" dirty="0" smtClean="0"/>
              <a:t>fast data </a:t>
            </a:r>
            <a:r>
              <a:rPr lang="en-US" dirty="0"/>
              <a:t>access in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log(N)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steps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 smtClean="0"/>
              <a:t>Usually </a:t>
            </a:r>
            <a:r>
              <a:rPr lang="en-US" dirty="0"/>
              <a:t>implemented as </a:t>
            </a:r>
            <a:r>
              <a:rPr lang="en-US" dirty="0" smtClean="0"/>
              <a:t>B-trees</a:t>
            </a:r>
          </a:p>
          <a:p>
            <a:pPr lvl="1">
              <a:spcBef>
                <a:spcPct val="25000"/>
              </a:spcBef>
            </a:pPr>
            <a:r>
              <a:rPr lang="en-US" b="1" dirty="0" smtClean="0">
                <a:solidFill>
                  <a:srgbClr val="F3BE60"/>
                </a:solidFill>
              </a:rPr>
              <a:t>SQL Server 2012 introduces Columnstore indexes!</a:t>
            </a:r>
          </a:p>
          <a:p>
            <a:pPr>
              <a:spcBef>
                <a:spcPct val="25000"/>
              </a:spcBef>
            </a:pPr>
            <a:r>
              <a:rPr lang="en-US" dirty="0" smtClean="0"/>
              <a:t>Insert / update / delete of records </a:t>
            </a:r>
            <a:r>
              <a:rPr lang="en-US" dirty="0"/>
              <a:t>in indexed tables is slower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Clustered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index is actually the data itself</a:t>
            </a:r>
            <a:endParaRPr lang="en-US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An index built-in the table as B-tree – very fast!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Highly </a:t>
            </a:r>
            <a:r>
              <a:rPr lang="en-US" dirty="0"/>
              <a:t>recommended for every table!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Very useful </a:t>
            </a:r>
            <a:r>
              <a:rPr lang="en-US" dirty="0" smtClean="0"/>
              <a:t>for fast execution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clauses</a:t>
            </a:r>
            <a:endParaRPr lang="en-US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Maximum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clustered index per table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If a table has no clustered index, its data rows are stored in an unordered structure </a:t>
            </a:r>
            <a:r>
              <a:rPr lang="en-US" dirty="0" smtClean="0"/>
              <a:t>(heap)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Indexes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8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</a:t>
            </a:r>
            <a:r>
              <a:rPr lang="en-US" dirty="0" smtClean="0"/>
              <a:t>Index: Structure</a:t>
            </a:r>
            <a:endParaRPr lang="en-US" dirty="0"/>
          </a:p>
        </p:txBody>
      </p:sp>
      <p:pic>
        <p:nvPicPr>
          <p:cNvPr id="1026" name="Picture 2" descr="http://manuals.sybase.com/onlinebooks/group-asarc/asg1200e/aseperf/@raster?filename=fig4_3.gif;target=35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90" y="1114425"/>
            <a:ext cx="8124722" cy="5286375"/>
          </a:xfrm>
          <a:prstGeom prst="roundRect">
            <a:avLst>
              <a:gd name="adj" fmla="val 99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Database Performance Factors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Query Execution </a:t>
            </a:r>
            <a:r>
              <a:rPr lang="en-US" sz="3000" dirty="0" smtClean="0"/>
              <a:t>Plans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Table Indexes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Table Partitioning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Performance Troubleshooting</a:t>
            </a: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88" y="1191465"/>
            <a:ext cx="2522646" cy="25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b, stat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810" y="3969482"/>
            <a:ext cx="2206202" cy="217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Content Placeholder 4" descr="column-store-image00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07" r="-53307"/>
          <a:stretch>
            <a:fillRect/>
          </a:stretch>
        </p:blipFill>
        <p:spPr>
          <a:xfrm>
            <a:off x="190500" y="1058863"/>
            <a:ext cx="11804650" cy="55705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Columnstore Index: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3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Non-Clustered 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</a:t>
            </a:r>
            <a:r>
              <a:rPr lang="en-US" dirty="0"/>
              <a:t>for </a:t>
            </a:r>
            <a:r>
              <a:rPr lang="en-US" dirty="0" smtClean="0"/>
              <a:t>fast retrieving </a:t>
            </a:r>
            <a:r>
              <a:rPr lang="en-US" dirty="0"/>
              <a:t>a single record or a range of </a:t>
            </a:r>
            <a:r>
              <a:rPr lang="en-US" dirty="0" smtClean="0"/>
              <a:t>records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Maintained in a separate </a:t>
            </a:r>
            <a:r>
              <a:rPr lang="en-US" dirty="0" smtClean="0"/>
              <a:t>structure in the DB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Tend to be much narrower than the base </a:t>
            </a:r>
            <a:r>
              <a:rPr lang="en-US" dirty="0" smtClean="0"/>
              <a:t>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locate the exact record(s) </a:t>
            </a:r>
            <a:r>
              <a:rPr lang="en-US" dirty="0" smtClean="0"/>
              <a:t>with less I/O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Has at least one more intermediate level than the clustered </a:t>
            </a:r>
            <a:r>
              <a:rPr lang="en-US" dirty="0" smtClean="0"/>
              <a:t>index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Much </a:t>
            </a:r>
            <a:r>
              <a:rPr lang="en-US" dirty="0"/>
              <a:t>less valuable if table doesn’t have a clustered </a:t>
            </a:r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6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Non-Clustered </a:t>
            </a:r>
            <a:r>
              <a:rPr lang="en-US" dirty="0" smtClean="0"/>
              <a:t>Index: Structure</a:t>
            </a:r>
            <a:endParaRPr lang="en-US" dirty="0"/>
          </a:p>
        </p:txBody>
      </p:sp>
      <p:pic>
        <p:nvPicPr>
          <p:cNvPr id="2050" name="Picture 2" descr="http://www.lcard.ru/~nail/sybase/perf/fig4_1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486" y="1052736"/>
            <a:ext cx="9127926" cy="5365058"/>
          </a:xfrm>
          <a:prstGeom prst="roundRect">
            <a:avLst>
              <a:gd name="adj" fmla="val 99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2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Index When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99841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You need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fast access by some column </a:t>
            </a:r>
            <a:r>
              <a:rPr lang="en-US" sz="3200" dirty="0" smtClean="0"/>
              <a:t>or </a:t>
            </a:r>
            <a:r>
              <a:rPr lang="en-US" sz="3200" dirty="0"/>
              <a:t>group of columns</a:t>
            </a:r>
          </a:p>
          <a:p>
            <a:pPr lvl="1"/>
            <a:r>
              <a:rPr lang="en-US" dirty="0"/>
              <a:t>Unless the </a:t>
            </a:r>
            <a:r>
              <a:rPr lang="en-US" dirty="0" smtClean="0"/>
              <a:t>records </a:t>
            </a:r>
            <a:r>
              <a:rPr lang="en-US" dirty="0"/>
              <a:t>are less than 1 000</a:t>
            </a:r>
          </a:p>
          <a:p>
            <a:r>
              <a:rPr lang="en-US" sz="3200" dirty="0"/>
              <a:t>Search by certain column/s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3200" dirty="0"/>
              <a:t> clause)</a:t>
            </a:r>
          </a:p>
          <a:p>
            <a:r>
              <a:rPr lang="en-US" sz="3200" dirty="0"/>
              <a:t>Data within the column is used to build joins</a:t>
            </a:r>
          </a:p>
          <a:p>
            <a:pPr lvl="1"/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Foreign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keys </a:t>
            </a:r>
            <a:r>
              <a:rPr lang="en-US" sz="3600" dirty="0"/>
              <a:t>are almost always good candidates for </a:t>
            </a:r>
            <a:r>
              <a:rPr lang="en-US" sz="3600" dirty="0" smtClean="0"/>
              <a:t>indexes</a:t>
            </a:r>
            <a:endParaRPr lang="en-US" sz="3600" dirty="0"/>
          </a:p>
          <a:p>
            <a:r>
              <a:rPr lang="en-US" sz="3200" dirty="0" smtClean="0"/>
              <a:t>You need to scan large table fast – </a:t>
            </a:r>
            <a:r>
              <a:rPr lang="en-US" sz="3200" dirty="0" smtClean="0">
                <a:solidFill>
                  <a:srgbClr val="F3BE60"/>
                </a:solidFill>
              </a:rPr>
              <a:t>columnstore</a:t>
            </a:r>
            <a:r>
              <a:rPr lang="en-US" sz="3200" dirty="0" smtClean="0"/>
              <a:t>!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3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3" name="Rectangle 1027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Adding non-clustered indexes </a:t>
            </a:r>
            <a:r>
              <a:rPr lang="en-US" dirty="0" smtClean="0"/>
              <a:t>can </a:t>
            </a:r>
            <a:r>
              <a:rPr lang="en-US" dirty="0" smtClean="0"/>
              <a:t>greatly </a:t>
            </a:r>
            <a:r>
              <a:rPr lang="en-US" dirty="0" smtClean="0"/>
              <a:t>speed-up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/>
              <a:t>s</a:t>
            </a:r>
            <a:endParaRPr lang="en-US" dirty="0" smtClean="0"/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Every index has a certain amount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overhead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The greater the number of indexes, the more overhead with every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sz="2800" dirty="0"/>
              <a:t>,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sz="2800" dirty="0"/>
              <a:t> statements</a:t>
            </a:r>
            <a:endParaRPr lang="en-US" sz="2600" dirty="0"/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Must balance the needs of the application with the pros and cons of added indexes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OLTP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less indexes (more modify, less read)</a:t>
            </a:r>
          </a:p>
          <a:p>
            <a: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Online Transaction Processing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(Standard DB)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OLAP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more indexes (more read, less modify)</a:t>
            </a:r>
          </a:p>
          <a:p>
            <a: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Online Analytical Processing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(Data Warehouse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19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Indexes?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0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1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When SQL Server creates indexes, every page is nearly 100% </a:t>
            </a:r>
            <a:r>
              <a:rPr lang="en-US" dirty="0" smtClean="0"/>
              <a:t>full</a:t>
            </a:r>
            <a:endParaRPr lang="en-US" dirty="0"/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No room on the leafs or intermediate pages for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2800" dirty="0"/>
              <a:t>s,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sz="2800" dirty="0"/>
              <a:t>s, or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sz="2800" dirty="0"/>
              <a:t>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The default (100%) can cause costly page splits on certain tables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Promotes table fragmentation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You can specify </a:t>
            </a:r>
            <a:r>
              <a:rPr lang="en-US" dirty="0"/>
              <a:t>amount of free space in leaf </a:t>
            </a:r>
            <a:r>
              <a:rPr lang="en-US" dirty="0" smtClean="0"/>
              <a:t>and intermediate pages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FILLFACTOR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PADINDEX</a:t>
            </a:r>
            <a:r>
              <a:rPr lang="en-US" dirty="0" smtClean="0"/>
              <a:t> (</a:t>
            </a:r>
            <a:r>
              <a:rPr lang="en-US" dirty="0"/>
              <a:t>prefer 75-80%)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An </a:t>
            </a:r>
            <a:r>
              <a:rPr lang="en-US" dirty="0"/>
              <a:t>option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Small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FILLFACTOR</a:t>
            </a:r>
            <a:r>
              <a:rPr lang="en-US" dirty="0" smtClean="0"/>
              <a:t> may cause performance issues – bigger pages = more data in cache</a:t>
            </a:r>
            <a:endParaRPr lang="en-US" dirty="0"/>
          </a:p>
        </p:txBody>
      </p:sp>
      <p:sp>
        <p:nvSpPr>
          <p:cNvPr id="4116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Fill Factor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buchanindustries.com/img/mtindexes/mt-index-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179854"/>
            <a:ext cx="4462264" cy="3390690"/>
          </a:xfrm>
          <a:prstGeom prst="roundRect">
            <a:avLst>
              <a:gd name="adj" fmla="val 465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Table Indexes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7002">
            <a:off x="3159140" y="3050866"/>
            <a:ext cx="7006366" cy="13278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0207">
            <a:off x="5226913" y="1500819"/>
            <a:ext cx="5729859" cy="106926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6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46983"/>
            <a:ext cx="7924800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Table Partitioning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33256"/>
            <a:ext cx="7924800" cy="71903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383868" y="548680"/>
            <a:ext cx="7393726" cy="4179168"/>
            <a:chOff x="755576" y="551384"/>
            <a:chExt cx="7605486" cy="4245768"/>
          </a:xfrm>
        </p:grpSpPr>
        <p:pic>
          <p:nvPicPr>
            <p:cNvPr id="10246" name="Picture 6" descr="Table Icon in 128x128 p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90" y="1612995"/>
              <a:ext cx="2608092" cy="2608093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http://www.artistsvalley.com/images/icons/Database%20Application%20Icons/Table%20Send%20Data/256x256/Table%20Send%20Dat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755576" y="1586936"/>
              <a:ext cx="3019306" cy="2562144"/>
            </a:xfrm>
            <a:prstGeom prst="roundRect">
              <a:avLst>
                <a:gd name="adj" fmla="val 6301"/>
              </a:avLst>
            </a:prstGeom>
            <a:noFill/>
            <a:effectLst>
              <a:softEdge rad="31750"/>
            </a:effectLst>
            <a:scene3d>
              <a:camera prst="perspectiveHeroicExtremeRightFacing"/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 descr="http://www.accdc.com/butterflyatlas/MapSqaures/Map%20ofMaritime%20region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84854">
              <a:off x="2173404" y="551384"/>
              <a:ext cx="6187658" cy="424576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413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088445"/>
              </p:ext>
            </p:extLst>
          </p:nvPr>
        </p:nvGraphicFramePr>
        <p:xfrm>
          <a:off x="4418012" y="2133600"/>
          <a:ext cx="3389494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96872"/>
                <a:gridCol w="617942"/>
                <a:gridCol w="807407"/>
                <a:gridCol w="967273"/>
              </a:tblGrid>
              <a:tr h="369829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Numbers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9829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2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829">
                <a:tc>
                  <a:txBody>
                    <a:bodyPr/>
                    <a:lstStyle/>
                    <a:p>
                      <a:r>
                        <a:rPr lang="en-US" dirty="0" smtClean="0"/>
                        <a:t>8000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5" name="Straight Connector 34"/>
          <p:cNvCxnSpPr/>
          <p:nvPr/>
        </p:nvCxnSpPr>
        <p:spPr>
          <a:xfrm flipH="1">
            <a:off x="2252284" y="3985262"/>
            <a:ext cx="2015475" cy="583899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906560" y="3823128"/>
            <a:ext cx="2059488" cy="746032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1348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Partitioning is a physical split of a large table into several pieces by some </a:t>
            </a:r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smtClean="0"/>
              <a:t>Partitioning Cool?</a:t>
            </a:r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23189"/>
              </p:ext>
            </p:extLst>
          </p:nvPr>
        </p:nvGraphicFramePr>
        <p:xfrm>
          <a:off x="801864" y="456916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347287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Partition 1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2500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08747"/>
              </p:ext>
            </p:extLst>
          </p:nvPr>
        </p:nvGraphicFramePr>
        <p:xfrm>
          <a:off x="801864" y="456916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347287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Partition 1</a:t>
                      </a:r>
                      <a:endParaRPr lang="en-US" dirty="0"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287">
                <a:tc>
                  <a:txBody>
                    <a:bodyPr/>
                    <a:lstStyle/>
                    <a:p>
                      <a:r>
                        <a:rPr lang="en-US" dirty="0" smtClean="0"/>
                        <a:t>2500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3667"/>
              </p:ext>
            </p:extLst>
          </p:nvPr>
        </p:nvGraphicFramePr>
        <p:xfrm>
          <a:off x="801864" y="449580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43815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Partition 1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US" dirty="0" smtClean="0"/>
                        <a:t>2500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527009"/>
              </p:ext>
            </p:extLst>
          </p:nvPr>
        </p:nvGraphicFramePr>
        <p:xfrm>
          <a:off x="4646612" y="449864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45649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Partition 2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2501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0179"/>
              </p:ext>
            </p:extLst>
          </p:nvPr>
        </p:nvGraphicFramePr>
        <p:xfrm>
          <a:off x="8609012" y="4498640"/>
          <a:ext cx="2900839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9442"/>
                <a:gridCol w="430977"/>
                <a:gridCol w="725210"/>
                <a:gridCol w="725210"/>
              </a:tblGrid>
              <a:tr h="45649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Partition 3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490">
                <a:tc>
                  <a:txBody>
                    <a:bodyPr/>
                    <a:lstStyle/>
                    <a:p>
                      <a:r>
                        <a:rPr lang="en-US" dirty="0" smtClean="0"/>
                        <a:t>8000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8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594540"/>
              </p:ext>
            </p:extLst>
          </p:nvPr>
        </p:nvGraphicFramePr>
        <p:xfrm>
          <a:off x="455612" y="2209801"/>
          <a:ext cx="2438400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38200"/>
                <a:gridCol w="323496"/>
                <a:gridCol w="580848"/>
                <a:gridCol w="695856"/>
              </a:tblGrid>
              <a:tr h="4191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Numbers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8000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9" name="Straight Connector 38"/>
          <p:cNvCxnSpPr/>
          <p:nvPr/>
        </p:nvCxnSpPr>
        <p:spPr>
          <a:xfrm>
            <a:off x="7906560" y="3823128"/>
            <a:ext cx="2059488" cy="746032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smtClean="0"/>
              <a:t>Partitioning Cool? </a:t>
            </a:r>
            <a:r>
              <a:rPr lang="en-US" dirty="0" smtClean="0"/>
              <a:t>(2)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52129"/>
              </p:ext>
            </p:extLst>
          </p:nvPr>
        </p:nvGraphicFramePr>
        <p:xfrm>
          <a:off x="3351212" y="990600"/>
          <a:ext cx="2438400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38200"/>
                <a:gridCol w="323496"/>
                <a:gridCol w="580848"/>
                <a:gridCol w="695856"/>
              </a:tblGrid>
              <a:tr h="4191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Partition 1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2500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73755"/>
              </p:ext>
            </p:extLst>
          </p:nvPr>
        </p:nvGraphicFramePr>
        <p:xfrm>
          <a:off x="3351212" y="2895600"/>
          <a:ext cx="2438400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38200"/>
                <a:gridCol w="323496"/>
                <a:gridCol w="580848"/>
                <a:gridCol w="695856"/>
              </a:tblGrid>
              <a:tr h="4191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Partition 2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2501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4000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11093"/>
              </p:ext>
            </p:extLst>
          </p:nvPr>
        </p:nvGraphicFramePr>
        <p:xfrm>
          <a:off x="3351212" y="4800600"/>
          <a:ext cx="2438400" cy="1828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38200"/>
                <a:gridCol w="323496"/>
                <a:gridCol w="580848"/>
                <a:gridCol w="695856"/>
              </a:tblGrid>
              <a:tr h="4191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Partition 3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 Light" panose="020B0502040204020203" pitchFamily="34" charset="0"/>
                      </a:endParaRP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4001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/>
                        <a:t>8000</a:t>
                      </a:r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n 5"/>
          <p:cNvSpPr/>
          <p:nvPr/>
        </p:nvSpPr>
        <p:spPr>
          <a:xfrm>
            <a:off x="6627812" y="1219200"/>
            <a:ext cx="1143000" cy="1371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Can 16"/>
          <p:cNvSpPr/>
          <p:nvPr/>
        </p:nvSpPr>
        <p:spPr>
          <a:xfrm>
            <a:off x="6627812" y="3200400"/>
            <a:ext cx="1143000" cy="1371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Can 17"/>
          <p:cNvSpPr/>
          <p:nvPr/>
        </p:nvSpPr>
        <p:spPr>
          <a:xfrm>
            <a:off x="6627812" y="5105400"/>
            <a:ext cx="1143000" cy="1371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6856412" y="16764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FG1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6412" y="3657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FG2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6412" y="5562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FG3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SSD-Drive-ic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066800"/>
            <a:ext cx="1752600" cy="1752600"/>
          </a:xfrm>
          <a:prstGeom prst="rect">
            <a:avLst/>
          </a:prstGeom>
        </p:spPr>
      </p:pic>
      <p:pic>
        <p:nvPicPr>
          <p:cNvPr id="26" name="Picture 25" descr="SSD-Drive-ic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2971800"/>
            <a:ext cx="1752600" cy="1752600"/>
          </a:xfrm>
          <a:prstGeom prst="rect">
            <a:avLst/>
          </a:prstGeom>
        </p:spPr>
      </p:pic>
      <p:pic>
        <p:nvPicPr>
          <p:cNvPr id="27" name="Picture 26" descr="SSD-Drive-ic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48768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6940" y="4678362"/>
            <a:ext cx="93956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Database Performance </a:t>
            </a:r>
            <a:r>
              <a:rPr lang="en-US" dirty="0"/>
              <a:t>Factors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575540" y="5562600"/>
            <a:ext cx="8938472" cy="68825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959784" y="1112838"/>
            <a:ext cx="8173228" cy="3535362"/>
            <a:chOff x="2566765" y="1219200"/>
            <a:chExt cx="6959266" cy="2773362"/>
          </a:xfrm>
        </p:grpSpPr>
        <p:pic>
          <p:nvPicPr>
            <p:cNvPr id="2064" name="Picture 16" descr="offline, storage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9518">
              <a:off x="8169780" y="2578955"/>
              <a:ext cx="1356251" cy="135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erformance, settings, speed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812" y="1219200"/>
              <a:ext cx="2596480" cy="2596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atabase, networking, storage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6765" y="1802294"/>
              <a:ext cx="2047293" cy="204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og, gear, preferences, settings icon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856" y="2466483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osting, power, server, status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4360">
              <a:off x="6743228" y="1905372"/>
              <a:ext cx="2087190" cy="2087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8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53927"/>
            <a:ext cx="7924800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Partitioning in </a:t>
            </a:r>
            <a:r>
              <a:rPr lang="en-US" dirty="0" smtClean="0"/>
              <a:t>SQL Server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40200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383868" y="476672"/>
            <a:ext cx="7393726" cy="4179168"/>
            <a:chOff x="755576" y="551384"/>
            <a:chExt cx="7605486" cy="4245768"/>
          </a:xfrm>
        </p:grpSpPr>
        <p:pic>
          <p:nvPicPr>
            <p:cNvPr id="10246" name="Picture 6" descr="Table Icon in 128x128 p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090" y="1612995"/>
              <a:ext cx="2608092" cy="2608093"/>
            </a:xfrm>
            <a:prstGeom prst="rect">
              <a:avLst/>
            </a:prstGeom>
            <a:noFill/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http://www.artistsvalley.com/images/icons/Database%20Application%20Icons/Table%20Send%20Data/256x256/Table%20Send%20Dat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755576" y="1586936"/>
              <a:ext cx="3019306" cy="2562144"/>
            </a:xfrm>
            <a:prstGeom prst="roundRect">
              <a:avLst>
                <a:gd name="adj" fmla="val 6301"/>
              </a:avLst>
            </a:prstGeom>
            <a:noFill/>
            <a:effectLst>
              <a:softEdge rad="31750"/>
            </a:effectLst>
            <a:scene3d>
              <a:camera prst="perspectiveHeroicExtremeRightFacing"/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 descr="http://www.accdc.com/butterflyatlas/MapSqaures/Map%20ofMaritime%20region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84854">
              <a:off x="2173404" y="551384"/>
              <a:ext cx="6187658" cy="424576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17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51276"/>
            <a:ext cx="8938472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 smtClean="0"/>
              <a:t>Performance Troubleshooting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The Algorithm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87520" y="653844"/>
            <a:ext cx="4305300" cy="4068052"/>
            <a:chOff x="3770312" y="529076"/>
            <a:chExt cx="4457700" cy="42291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312" y="529076"/>
              <a:ext cx="4457700" cy="42291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98" y="1739969"/>
              <a:ext cx="1878451" cy="1782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noProof="1" smtClean="0"/>
              <a:t>Baselining</a:t>
            </a:r>
            <a:r>
              <a:rPr lang="en-US" sz="3600" dirty="0" smtClean="0"/>
              <a:t>! </a:t>
            </a:r>
            <a:endParaRPr lang="en-US" sz="3600" dirty="0" smtClean="0"/>
          </a:p>
          <a:p>
            <a:pPr lvl="1"/>
            <a:r>
              <a:rPr lang="en-US" dirty="0" smtClean="0"/>
              <a:t>Collect and </a:t>
            </a:r>
            <a:r>
              <a:rPr lang="en-US" dirty="0" smtClean="0"/>
              <a:t>store performance data</a:t>
            </a:r>
            <a:endParaRPr lang="en-US" dirty="0" smtClean="0"/>
          </a:p>
          <a:p>
            <a:pPr lvl="2"/>
            <a:r>
              <a:rPr lang="en-US" sz="2800" dirty="0" smtClean="0"/>
              <a:t>Performance Monitor</a:t>
            </a:r>
          </a:p>
          <a:p>
            <a:pPr lvl="2"/>
            <a:r>
              <a:rPr lang="en-US" sz="2800" dirty="0" smtClean="0"/>
              <a:t>SQL Server DMVs</a:t>
            </a:r>
          </a:p>
          <a:p>
            <a:pPr lvl="2"/>
            <a:r>
              <a:rPr lang="en-US" sz="2800" dirty="0" smtClean="0"/>
              <a:t>System information</a:t>
            </a:r>
            <a:endParaRPr lang="en-US" sz="2800" dirty="0"/>
          </a:p>
          <a:p>
            <a:pPr lvl="1"/>
            <a:r>
              <a:rPr lang="en-US" sz="2800" dirty="0" smtClean="0"/>
              <a:t>Ask the user </a:t>
            </a:r>
            <a:r>
              <a:rPr lang="en-US" sz="2800" dirty="0" smtClean="0"/>
              <a:t>– was the </a:t>
            </a:r>
            <a:r>
              <a:rPr lang="en-US" sz="2800" dirty="0" smtClean="0"/>
              <a:t>performance OK today?</a:t>
            </a:r>
          </a:p>
          <a:p>
            <a:pPr lvl="1"/>
            <a:r>
              <a:rPr lang="en-US" sz="2800" dirty="0" smtClean="0"/>
              <a:t>If yes – save the information!</a:t>
            </a:r>
          </a:p>
          <a:p>
            <a:pPr lvl="1"/>
            <a:r>
              <a:rPr lang="en-US" sz="2800" dirty="0" smtClean="0"/>
              <a:t>Every time there is a performance problem – collect the same data and compare!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 </a:t>
            </a:r>
            <a:r>
              <a:rPr lang="en-US" dirty="0" smtClean="0"/>
              <a:t>Before Troubleshooting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3861332" cy="28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Correct Approach to Performance Issues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58634295"/>
              </p:ext>
            </p:extLst>
          </p:nvPr>
        </p:nvGraphicFramePr>
        <p:xfrm>
          <a:off x="-77788" y="1151121"/>
          <a:ext cx="1226661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904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93700"/>
            <a:ext cx="8938472" cy="9037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 smtClean="0"/>
              <a:t>Performance Troubleshooting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787520" y="653844"/>
            <a:ext cx="4305300" cy="4068052"/>
            <a:chOff x="3770312" y="529076"/>
            <a:chExt cx="4457700" cy="42291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312" y="529076"/>
              <a:ext cx="4457700" cy="42291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98" y="1739969"/>
              <a:ext cx="1878451" cy="1782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75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Database Performance Factors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Query Execution Plans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Table Indexes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Table Partitioning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Performance Troubleshooting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11" y="1535238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Databases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db, statu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569" y="1239025"/>
            <a:ext cx="1535088" cy="15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Database Performance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DB performance depends on many factors:</a:t>
            </a:r>
          </a:p>
          <a:p>
            <a:pPr lvl="1">
              <a:lnSpc>
                <a:spcPct val="98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Hardware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CPU &amp; RAM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Storage, drives, RAID arrays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SSD drives boost I/O performance</a:t>
            </a:r>
          </a:p>
          <a:p>
            <a:pPr lvl="1">
              <a:lnSpc>
                <a:spcPct val="98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Operating system configuration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Services </a:t>
            </a:r>
            <a:r>
              <a:rPr lang="en-US" dirty="0" smtClean="0">
                <a:sym typeface="Wingdings" pitchFamily="2" charset="2"/>
              </a:rPr>
              <a:t> turn off unused services</a:t>
            </a:r>
            <a:endParaRPr lang="en-US" dirty="0" smtClean="0"/>
          </a:p>
          <a:p>
            <a:pPr lvl="2">
              <a:lnSpc>
                <a:spcPct val="98000"/>
              </a:lnSpc>
            </a:pPr>
            <a:r>
              <a:rPr lang="en-US" dirty="0" smtClean="0"/>
              <a:t>Drivers </a:t>
            </a:r>
            <a:r>
              <a:rPr lang="en-US" dirty="0" smtClean="0">
                <a:sym typeface="Wingdings" pitchFamily="2" charset="2"/>
              </a:rPr>
              <a:t> use high-performance devices drivers</a:t>
            </a:r>
            <a:endParaRPr lang="en-US" dirty="0" smtClean="0"/>
          </a:p>
          <a:p>
            <a:pPr lvl="2">
              <a:lnSpc>
                <a:spcPct val="98000"/>
              </a:lnSpc>
            </a:pPr>
            <a:r>
              <a:rPr lang="en-US" dirty="0" smtClean="0"/>
              <a:t>Network configuration </a:t>
            </a:r>
            <a:r>
              <a:rPr lang="en-US" dirty="0" smtClean="0">
                <a:sym typeface="Wingdings" pitchFamily="2" charset="2"/>
              </a:rPr>
              <a:t> maximize throughput</a:t>
            </a:r>
          </a:p>
          <a:p>
            <a:pPr lvl="2">
              <a:lnSpc>
                <a:spcPct val="98000"/>
              </a:lnSpc>
            </a:pPr>
            <a:r>
              <a:rPr lang="en-US" dirty="0" smtClean="0">
                <a:sym typeface="Wingdings" pitchFamily="2" charset="2"/>
              </a:rPr>
              <a:t>Virtual memory 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pagefile.sys</a:t>
            </a:r>
            <a:r>
              <a:rPr lang="en-US" dirty="0" smtClean="0">
                <a:sym typeface="Wingdings" pitchFamily="2" charset="2"/>
              </a:rPr>
              <a:t> on separate HDD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Performance</a:t>
            </a:r>
            <a:endParaRPr lang="en-US" dirty="0"/>
          </a:p>
        </p:txBody>
      </p:sp>
      <p:pic>
        <p:nvPicPr>
          <p:cNvPr id="3076" name="Picture 4" descr="installer, softwar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012" y="3846699"/>
            <a:ext cx="2271388" cy="227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http://fc05.deviantart.net/fs70/f/2011/259/9/5/cpu_icon_by_pacrj-d4a1aj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597127"/>
            <a:ext cx="2757388" cy="205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2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8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SQL Server version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Hardware limits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Features included</a:t>
            </a:r>
          </a:p>
          <a:p>
            <a:pPr lvl="1">
              <a:lnSpc>
                <a:spcPct val="98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SQL Server configuration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Configure database storage and files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Configure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tempdb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size and location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Instance level configurations</a:t>
            </a:r>
          </a:p>
          <a:p>
            <a:pPr lvl="2">
              <a:lnSpc>
                <a:spcPct val="98000"/>
              </a:lnSpc>
            </a:pPr>
            <a:r>
              <a:rPr lang="en-US" b="1" dirty="0" smtClean="0">
                <a:solidFill>
                  <a:srgbClr val="F3BE60"/>
                </a:solidFill>
              </a:rPr>
              <a:t>Not using Microsoft’s defaults </a:t>
            </a:r>
            <a:r>
              <a:rPr lang="en-US" b="1" dirty="0" smtClean="0">
                <a:solidFill>
                  <a:srgbClr val="F3BE60"/>
                </a:solidFill>
                <a:sym typeface="Wingdings"/>
              </a:rPr>
              <a:t></a:t>
            </a:r>
            <a:endParaRPr lang="en-US" b="1" dirty="0" smtClean="0">
              <a:solidFill>
                <a:srgbClr val="F3BE60"/>
              </a:solidFill>
            </a:endParaRPr>
          </a:p>
          <a:p>
            <a:pPr lvl="2">
              <a:lnSpc>
                <a:spcPct val="98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DB Performance (2)</a:t>
            </a:r>
            <a:endParaRPr lang="en-US" dirty="0"/>
          </a:p>
        </p:txBody>
      </p:sp>
      <p:pic>
        <p:nvPicPr>
          <p:cNvPr id="4098" name="Picture 2" descr="http://www.isrwebagency.com/images/sql-serv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577017"/>
            <a:ext cx="4691658" cy="1470983"/>
          </a:xfrm>
          <a:prstGeom prst="roundRect">
            <a:avLst>
              <a:gd name="adj" fmla="val 6439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nfiguration, setting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99" y="3810001"/>
            <a:ext cx="2438593" cy="243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0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Database design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Schema </a:t>
            </a:r>
            <a:r>
              <a:rPr lang="en-US" dirty="0" smtClean="0"/>
              <a:t>normalization (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/>
              <a:t> </a:t>
            </a:r>
            <a:r>
              <a:rPr lang="en-US" dirty="0" smtClean="0"/>
              <a:t>&amp; 4</a:t>
            </a:r>
            <a:r>
              <a:rPr lang="en-US" baseline="30000" dirty="0" smtClean="0"/>
              <a:t>th</a:t>
            </a:r>
            <a:r>
              <a:rPr lang="en-US" dirty="0" smtClean="0"/>
              <a:t> normal form?)</a:t>
            </a:r>
          </a:p>
          <a:p>
            <a:pPr lvl="2">
              <a:lnSpc>
                <a:spcPct val="100000"/>
              </a:lnSpc>
            </a:pPr>
            <a:r>
              <a:rPr lang="en-US" b="1" dirty="0" smtClean="0">
                <a:solidFill>
                  <a:srgbClr val="F3BE60"/>
                </a:solidFill>
                <a:sym typeface="Wingdings" pitchFamily="2" charset="2"/>
              </a:rPr>
              <a:t>Data types!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Indexes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Constraints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Triggers</a:t>
            </a:r>
            <a:endParaRPr lang="en-US" dirty="0"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Indexed </a:t>
            </a:r>
            <a:r>
              <a:rPr lang="en-US" dirty="0" smtClean="0">
                <a:sym typeface="Wingdings" pitchFamily="2" charset="2"/>
              </a:rPr>
              <a:t>views</a:t>
            </a:r>
            <a:endParaRPr lang="en-US" dirty="0"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Stored </a:t>
            </a:r>
            <a:r>
              <a:rPr lang="en-US" dirty="0" smtClean="0"/>
              <a:t>procedures / functions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Temp tables and table variables</a:t>
            </a:r>
          </a:p>
          <a:p>
            <a:pPr lvl="2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Performance (3)</a:t>
            </a:r>
            <a:endParaRPr lang="en-US" dirty="0"/>
          </a:p>
        </p:txBody>
      </p:sp>
      <p:pic>
        <p:nvPicPr>
          <p:cNvPr id="5122" name="Picture 2" descr="http://www.cloudcomputingworld.org/wp-content/uploads/2009/07/Platform-as-a-Serv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2" y="2895600"/>
            <a:ext cx="4328368" cy="324627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Query tuning</a:t>
            </a:r>
          </a:p>
          <a:p>
            <a:pPr lvl="2"/>
            <a:r>
              <a:rPr lang="en-US" dirty="0" smtClean="0"/>
              <a:t>Efficient SQL</a:t>
            </a:r>
          </a:p>
          <a:p>
            <a:pPr lvl="2"/>
            <a:r>
              <a:rPr lang="en-US" dirty="0" smtClean="0"/>
              <a:t>Proper index usage</a:t>
            </a:r>
          </a:p>
          <a:p>
            <a:pPr lvl="2"/>
            <a:r>
              <a:rPr lang="en-US" dirty="0" smtClean="0"/>
              <a:t>Optimize physical I/O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Stored procedures tuning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Application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design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 ORM framework</a:t>
            </a:r>
            <a:r>
              <a:rPr lang="en-US" dirty="0" smtClean="0"/>
              <a:t>, query </a:t>
            </a:r>
            <a:r>
              <a:rPr lang="en-US" dirty="0"/>
              <a:t>efficiency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N+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</a:t>
            </a:r>
            <a:r>
              <a:rPr lang="en-US" dirty="0"/>
              <a:t>query problem, </a:t>
            </a:r>
            <a:r>
              <a:rPr lang="en-US" dirty="0" smtClean="0"/>
              <a:t>transactions, more…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Performance (4)</a:t>
            </a:r>
            <a:endParaRPr lang="en-US" dirty="0"/>
          </a:p>
        </p:txBody>
      </p:sp>
      <p:pic>
        <p:nvPicPr>
          <p:cNvPr id="6146" name="Picture 2" descr="document, file, preview, search, zoo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790" y="1434378"/>
            <a:ext cx="2299422" cy="22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80" y="4191000"/>
            <a:ext cx="2049642" cy="204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3484" y="4648200"/>
            <a:ext cx="10263928" cy="820600"/>
          </a:xfrm>
        </p:spPr>
        <p:txBody>
          <a:bodyPr/>
          <a:lstStyle/>
          <a:p>
            <a:r>
              <a:rPr lang="en-US" dirty="0" smtClean="0"/>
              <a:t>Database Performance </a:t>
            </a:r>
            <a:r>
              <a:rPr lang="en-US" dirty="0"/>
              <a:t>Factors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959784" y="1219200"/>
            <a:ext cx="8173228" cy="3403950"/>
            <a:chOff x="2566765" y="1686894"/>
            <a:chExt cx="6959266" cy="2773362"/>
          </a:xfrm>
        </p:grpSpPr>
        <p:pic>
          <p:nvPicPr>
            <p:cNvPr id="2064" name="Picture 16" descr="offline, storag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89518">
              <a:off x="8169780" y="3046649"/>
              <a:ext cx="1356251" cy="135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erformance, settings, speed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812" y="1686894"/>
              <a:ext cx="2596480" cy="2596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atabase, networking, storage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6765" y="2269988"/>
              <a:ext cx="2047293" cy="204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og, gear, preferences, settings icon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856" y="2934177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osting, power, server, status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4360">
              <a:off x="6743228" y="2373066"/>
              <a:ext cx="2087190" cy="2087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88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47304"/>
            <a:ext cx="8938472" cy="820600"/>
          </a:xfrm>
        </p:spPr>
        <p:txBody>
          <a:bodyPr/>
          <a:lstStyle/>
          <a:p>
            <a:pPr marL="444500" indent="-444500">
              <a:lnSpc>
                <a:spcPct val="100000"/>
              </a:lnSpc>
            </a:pPr>
            <a:r>
              <a:rPr lang="en-US" dirty="0"/>
              <a:t>Query Execution Plans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783484" y="5678768"/>
            <a:ext cx="10263928" cy="688256"/>
          </a:xfrm>
        </p:spPr>
        <p:txBody>
          <a:bodyPr/>
          <a:lstStyle/>
          <a:p>
            <a:r>
              <a:rPr lang="en-US" dirty="0" smtClean="0"/>
              <a:t>How to Analyze Query Execution Plans?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905826" y="838200"/>
            <a:ext cx="6541386" cy="3899502"/>
            <a:chOff x="1532675" y="888967"/>
            <a:chExt cx="5931787" cy="3747103"/>
          </a:xfrm>
        </p:grpSpPr>
        <p:pic>
          <p:nvPicPr>
            <p:cNvPr id="8196" name="Picture 4" descr="http://www.codeproject.com/KB/database/Improve_Queries_Part_2/ExecutionPlan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196752"/>
              <a:ext cx="5162550" cy="241935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HeroicExtremeLeftFacing"/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codeproject.com/KB/database/RefactorTSQLs/QueryPlanOperator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47">
              <a:off x="1532675" y="1896088"/>
              <a:ext cx="2117229" cy="238103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HeroicExtremeRightFacing"/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http://cdn1.iconfinder.com/data/icons/database/PNG/512/Database_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661" y="2996952"/>
              <a:ext cx="1564432" cy="15644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http://t1.gstatic.com/images?q=tbn:ANd9GcQjANAspdOiwaNifKlQJd6alQxxKp1YxqHiCH1P84Pzv8_IzYDAmdYfQzNNuQ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970">
              <a:off x="5436096" y="3232707"/>
              <a:ext cx="2003902" cy="1328675"/>
            </a:xfrm>
            <a:prstGeom prst="plaque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http://icons.iconarchive.com/icons/walrick/openphone/256/Clock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2083">
              <a:off x="6512450" y="888967"/>
              <a:ext cx="952012" cy="952012"/>
            </a:xfrm>
            <a:prstGeom prst="rect">
              <a:avLst/>
            </a:prstGeom>
            <a:noFill/>
            <a:effectLst>
              <a:glow rad="25400">
                <a:schemeClr val="accent5">
                  <a:lumMod val="20000"/>
                  <a:lumOff val="80000"/>
                  <a:alpha val="2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8" name="Picture 16" descr="http://cdn1.iconfinder.com/data/icons/dellixmas-png/PNG/256/001_search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9013">
              <a:off x="4036868" y="3432113"/>
              <a:ext cx="1203957" cy="120395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768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1702</Words>
  <Application>Microsoft Office PowerPoint</Application>
  <PresentationFormat>Custom</PresentationFormat>
  <Paragraphs>363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Consolas</vt:lpstr>
      <vt:lpstr>Segoe UI Light</vt:lpstr>
      <vt:lpstr>Wingdings</vt:lpstr>
      <vt:lpstr>Wingdings 2</vt:lpstr>
      <vt:lpstr>SoftUni 16x9</vt:lpstr>
      <vt:lpstr>Database Performance</vt:lpstr>
      <vt:lpstr>Table of Contents</vt:lpstr>
      <vt:lpstr>Database Performance Factors</vt:lpstr>
      <vt:lpstr>DB Performance</vt:lpstr>
      <vt:lpstr>DB Performance (2)</vt:lpstr>
      <vt:lpstr>DB Performance (3)</vt:lpstr>
      <vt:lpstr>DB Performance (4)</vt:lpstr>
      <vt:lpstr>Database Performance Factors</vt:lpstr>
      <vt:lpstr>Query Execution Plans</vt:lpstr>
      <vt:lpstr>Query Execution Plans</vt:lpstr>
      <vt:lpstr>Execution Plan: Example</vt:lpstr>
      <vt:lpstr>Query Operations</vt:lpstr>
      <vt:lpstr>Join Operations</vt:lpstr>
      <vt:lpstr>SQL Sentry Plan Explorer (Free Tool)</vt:lpstr>
      <vt:lpstr>Query Execution Plans</vt:lpstr>
      <vt:lpstr>Table Indexes</vt:lpstr>
      <vt:lpstr>Indexes</vt:lpstr>
      <vt:lpstr>Clustered Indexes</vt:lpstr>
      <vt:lpstr>Clustered Index: Structure</vt:lpstr>
      <vt:lpstr>Columnstore Index: Structure</vt:lpstr>
      <vt:lpstr>Non-Clustered Indexes</vt:lpstr>
      <vt:lpstr>Non-Clustered Index: Structure</vt:lpstr>
      <vt:lpstr>Add Index When</vt:lpstr>
      <vt:lpstr>How Many Indexes?</vt:lpstr>
      <vt:lpstr>Fill Factor</vt:lpstr>
      <vt:lpstr>Table Indexes</vt:lpstr>
      <vt:lpstr>Table Partitioning</vt:lpstr>
      <vt:lpstr>Why is Partitioning Cool?</vt:lpstr>
      <vt:lpstr>Why is Partitioning Cool? (2)</vt:lpstr>
      <vt:lpstr>Partitioning in SQL Server</vt:lpstr>
      <vt:lpstr>Performance Troubleshooting</vt:lpstr>
      <vt:lpstr>Prerequisite Before Troubleshooting</vt:lpstr>
      <vt:lpstr>The Correct Approach to Performance Issues</vt:lpstr>
      <vt:lpstr>Performance Troubleshooting</vt:lpstr>
      <vt:lpstr>Summary</vt:lpstr>
      <vt:lpstr>Database Performance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- Course Introduction</dc:title>
  <dc:subject>Software Development Course</dc:subject>
  <dc:creator/>
  <cp:keywords>Databases, SQL, programming, SoftUni, Software University, programming, software development, software engineering, course,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2015-02-23T11:34:02Z</dcterms:modified>
  <cp:category>Databases, SQL, programming, SoftUni, Software University, programming, software development, software engineering, course,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